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3" r:id="rId4"/>
    <p:sldId id="264" r:id="rId5"/>
    <p:sldId id="259" r:id="rId6"/>
    <p:sldId id="260" r:id="rId7"/>
    <p:sldId id="262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4100B1D-093C-4538-8E75-4EC35430A3F0}" type="datetimeFigureOut">
              <a:rPr lang="es-AR" smtClean="0"/>
              <a:pPr/>
              <a:t>30/09/2015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D44E13-3326-4BD7-AA3B-C00A91E0529B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AR" sz="2400" b="1" dirty="0" smtClean="0"/>
              <a:t>Articulaciones entre las políticas de formación continua y las trayectorias de los formadores</a:t>
            </a:r>
            <a:br>
              <a:rPr lang="es-AR" sz="2400" b="1" dirty="0" smtClean="0"/>
            </a:br>
            <a:r>
              <a:rPr lang="es-AR" sz="2400" b="1" dirty="0" smtClean="0"/>
              <a:t>de la Ciudad Autónoma de Buenos Aires. </a:t>
            </a:r>
            <a:r>
              <a:rPr lang="es-AR" sz="2400" dirty="0" smtClean="0"/>
              <a:t/>
            </a:r>
            <a:br>
              <a:rPr lang="es-AR" sz="2400" dirty="0" smtClean="0"/>
            </a:br>
            <a:r>
              <a:rPr lang="es-AR" sz="2400" dirty="0" smtClean="0"/>
              <a:t>Análisis preliminar de la muestra</a:t>
            </a:r>
            <a:endParaRPr lang="es-AR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195736" y="3356992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Mariano Alejandro Alu</a:t>
            </a:r>
          </a:p>
          <a:p>
            <a:pPr algn="ctr"/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FLACSO</a:t>
            </a:r>
          </a:p>
          <a:p>
            <a:pPr algn="ctr"/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ISP Joaquín V. González</a:t>
            </a:r>
          </a:p>
          <a:p>
            <a:pPr algn="ctr"/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Septiembre 2015</a:t>
            </a:r>
            <a:endParaRPr lang="es-A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AR" sz="2400" b="1" dirty="0" smtClean="0"/>
              <a:t>Mariano Alejandro Alu</a:t>
            </a:r>
            <a:br>
              <a:rPr lang="es-AR" sz="2400" b="1" dirty="0" smtClean="0"/>
            </a:br>
            <a:r>
              <a:rPr lang="es-AR" sz="2400" b="1" dirty="0" smtClean="0"/>
              <a:t/>
            </a:r>
            <a:br>
              <a:rPr lang="es-AR" sz="2400" b="1" dirty="0" smtClean="0"/>
            </a:br>
            <a:r>
              <a:rPr lang="es-AR" sz="2400" b="1" dirty="0" smtClean="0"/>
              <a:t>marianoalu@gmail.com</a:t>
            </a:r>
            <a:endParaRPr lang="es-A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trayectorias de los formadores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/>
          <a:lstStyle/>
          <a:p>
            <a:r>
              <a:rPr lang="es-AR" dirty="0" smtClean="0"/>
              <a:t>Objetivo de la investigación</a:t>
            </a:r>
          </a:p>
          <a:p>
            <a:endParaRPr lang="es-AR" dirty="0" smtClean="0"/>
          </a:p>
          <a:p>
            <a:pPr marL="627063" indent="0" algn="just">
              <a:buNone/>
            </a:pPr>
            <a:r>
              <a:rPr lang="es-AR" sz="2400" i="1" dirty="0" smtClean="0"/>
              <a:t>indagar en las ideas que sostienen los formadores de docentes a la hora de dotar de sentido a sus trayectorias laborales, especialmente en relación con la profesionalización, la capacitación continua y las políticas dirigidas al sector en los últimos años</a:t>
            </a:r>
            <a:endParaRPr lang="es-AR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trayectorias de los formadores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Conceptos clave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Agencia (Giddens:1993)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Representaciones (Calvo:2006)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Habitus (Bourdieu:1990, 1997)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Campo (Bourdieu:1990)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Trayectorias docentes (Vezub:2006, 2010)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Condición docente (</a:t>
            </a:r>
            <a:r>
              <a:rPr lang="es-AR" sz="2200" dirty="0" err="1" smtClean="0"/>
              <a:t>Tenti</a:t>
            </a:r>
            <a:r>
              <a:rPr lang="es-AR" sz="2200" dirty="0" smtClean="0"/>
              <a:t> Fanfani:2006,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trayectorias de los formadores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446712" cy="4572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AR" dirty="0" smtClean="0"/>
              <a:t>Construcción de la muestra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20 entrevistas en profundidad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Construcción a partir del método de bola de nieve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Representación de distintas instituciones formadoras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Representación de diversos tipos de formación inicial</a:t>
            </a:r>
          </a:p>
          <a:p>
            <a:pPr>
              <a:lnSpc>
                <a:spcPct val="150000"/>
              </a:lnSpc>
            </a:pPr>
            <a:r>
              <a:rPr lang="es-AR" sz="2200" dirty="0" smtClean="0"/>
              <a:t>Informantes clave: 	PNFP (INFD) </a:t>
            </a:r>
          </a:p>
          <a:p>
            <a:pPr>
              <a:lnSpc>
                <a:spcPct val="150000"/>
              </a:lnSpc>
              <a:buNone/>
            </a:pPr>
            <a:r>
              <a:rPr lang="es-AR" sz="2200" dirty="0" smtClean="0"/>
              <a:t>				</a:t>
            </a:r>
            <a:r>
              <a:rPr lang="es-AR" sz="2000" dirty="0" smtClean="0"/>
              <a:t>Desarrollo Profesional (INFD)</a:t>
            </a:r>
          </a:p>
          <a:p>
            <a:pPr>
              <a:lnSpc>
                <a:spcPct val="150000"/>
              </a:lnSpc>
              <a:buNone/>
            </a:pPr>
            <a:r>
              <a:rPr lang="es-AR" sz="2000" dirty="0" smtClean="0"/>
              <a:t>				Dirección de Formación Docente (DGES – CABA)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trayectorias de los formadores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¿Es posible habar de una identidad de los formadores?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Existen trayectorias típicas (Vezub:2009)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47% también trabaja en el nivel medio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17% también trabaja en el nivel primario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13 hs/semana promedio en el nivel, frente a 21 hs/semana en otros niveles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62% se desempeña exclusivamente frente a curso</a:t>
            </a:r>
          </a:p>
          <a:p>
            <a:pPr>
              <a:buNone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trayectorias de los formadores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Las miradas de los formadores sobre el nivel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Muestran un mirada muy positiva sobre el nivel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Definen el acceso a este espacio como un ascenso o mejora profesional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Existe un altísimo (9 sobre 10) conformismo con la propia tarea (</a:t>
            </a:r>
            <a:r>
              <a:rPr lang="es-AR" sz="2000" dirty="0" err="1" smtClean="0"/>
              <a:t>Tenti</a:t>
            </a:r>
            <a:r>
              <a:rPr lang="es-AR" sz="2000" dirty="0" smtClean="0"/>
              <a:t>: 2010)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81% está de acuerdo con que los formadores investiguen como parte de su rol profesional.</a:t>
            </a:r>
          </a:p>
          <a:p>
            <a:pPr>
              <a:buNone/>
            </a:pPr>
            <a:endParaRPr lang="es-A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políticas de formación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AR" dirty="0" smtClean="0"/>
              <a:t>Características generales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Sustentadas en la Ley 26206 y la creación del INFD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De carácter situado, horizontal y colectivo.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Contrapuestas al prototipo individual y </a:t>
            </a:r>
            <a:r>
              <a:rPr lang="es-AR" sz="2000" dirty="0" err="1" smtClean="0"/>
              <a:t>eficientista</a:t>
            </a:r>
            <a:r>
              <a:rPr lang="es-AR" sz="2000" dirty="0" smtClean="0"/>
              <a:t> de los’90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Plan Nacional de Formación Docente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Planeamiento y desarrollo del Sistema Nacional de Formación Docente en el marco de la construcción federal.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Evaluación integral de la formación docente.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Fortalecimiento del desarrollo curricular.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Fortalecimiento de la formación continua y la investigación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Fortalecimiento de las trayectorias y la participación de los estudiantes.</a:t>
            </a:r>
          </a:p>
          <a:p>
            <a:pPr marL="457200" lvl="0" indent="-6350">
              <a:lnSpc>
                <a:spcPct val="160000"/>
              </a:lnSpc>
              <a:buFont typeface="+mj-lt"/>
              <a:buAutoNum type="arabicPeriod"/>
            </a:pPr>
            <a:r>
              <a:rPr lang="es-AR" sz="1700" dirty="0" smtClean="0"/>
              <a:t>Consolidación de la formación pedagógica con recursos digitales.</a:t>
            </a:r>
          </a:p>
          <a:p>
            <a:pPr>
              <a:lnSpc>
                <a:spcPct val="150000"/>
              </a:lnSpc>
            </a:pPr>
            <a:endParaRPr lang="es-AR" sz="2000" dirty="0" smtClean="0"/>
          </a:p>
          <a:p>
            <a:pPr>
              <a:buNone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800" b="1" dirty="0" smtClean="0"/>
              <a:t>Las políticas de formación</a:t>
            </a: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Características generales</a:t>
            </a:r>
          </a:p>
          <a:p>
            <a:pPr>
              <a:lnSpc>
                <a:spcPct val="150000"/>
              </a:lnSpc>
            </a:pPr>
            <a:r>
              <a:rPr lang="es-AR" sz="2000" dirty="0" smtClean="0"/>
              <a:t>Programa Nacional de Formación Permanente: marco de una política nacional y articulada en dos componentes</a:t>
            </a:r>
          </a:p>
          <a:p>
            <a:pPr marL="61722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AR" sz="1800" dirty="0" smtClean="0"/>
              <a:t>Componente institucional</a:t>
            </a:r>
          </a:p>
          <a:p>
            <a:pPr marL="617220" lvl="1" indent="-342900">
              <a:lnSpc>
                <a:spcPct val="150000"/>
              </a:lnSpc>
              <a:buFont typeface="+mj-lt"/>
              <a:buAutoNum type="arabicPeriod"/>
            </a:pPr>
            <a:r>
              <a:rPr lang="es-AR" sz="1800" dirty="0" smtClean="0"/>
              <a:t>Componente individual</a:t>
            </a:r>
          </a:p>
          <a:p>
            <a:pPr marL="617220" lvl="1" indent="-342900">
              <a:lnSpc>
                <a:spcPct val="150000"/>
              </a:lnSpc>
              <a:buNone/>
            </a:pPr>
            <a:endParaRPr lang="es-AR" sz="1800" dirty="0" smtClean="0"/>
          </a:p>
          <a:p>
            <a:pPr>
              <a:lnSpc>
                <a:spcPct val="150000"/>
              </a:lnSpc>
            </a:pPr>
            <a:r>
              <a:rPr lang="es-AR" sz="2000" dirty="0" smtClean="0"/>
              <a:t>Se plantea cubrir a la totalidad de los niveles educativos y sus agentes entre 2014 y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AR" sz="2300" b="1" dirty="0" smtClean="0"/>
              <a:t>Los formadores y las políticas de desarrollo profesional</a:t>
            </a:r>
            <a:endParaRPr lang="es-AR" sz="23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87064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Algunas notas (preliminares) de campo</a:t>
            </a:r>
          </a:p>
          <a:p>
            <a:pPr>
              <a:lnSpc>
                <a:spcPct val="150000"/>
              </a:lnSpc>
            </a:pPr>
            <a:r>
              <a:rPr lang="es-AR" sz="1800" dirty="0" smtClean="0"/>
              <a:t>La mayoría está al tanto pero con poca profundidad</a:t>
            </a:r>
          </a:p>
          <a:p>
            <a:pPr>
              <a:lnSpc>
                <a:spcPct val="150000"/>
              </a:lnSpc>
            </a:pPr>
            <a:r>
              <a:rPr lang="es-AR" sz="1800" dirty="0" smtClean="0"/>
              <a:t>Se sienten interpelados pero en carácter de oferentes, diseñadores, planificadores o implementadores. No así como destinatarios de las políticas de formación continua.</a:t>
            </a:r>
          </a:p>
          <a:p>
            <a:pPr>
              <a:lnSpc>
                <a:spcPct val="150000"/>
              </a:lnSpc>
            </a:pPr>
            <a:r>
              <a:rPr lang="es-AR" sz="1800" dirty="0" smtClean="0"/>
              <a:t>Vinculan su formación continua con trayectos universitarios (grado o postgrado y participación en grupos de investigación) </a:t>
            </a:r>
          </a:p>
          <a:p>
            <a:pPr>
              <a:lnSpc>
                <a:spcPct val="150000"/>
              </a:lnSpc>
            </a:pPr>
            <a:r>
              <a:rPr lang="es-AR" sz="1800" dirty="0" smtClean="0"/>
              <a:t>Quienes no están al tanto tienen una inserción muy pequeña en el nivel o bien absolutamente concentrada en el mismo (identidad formadora débil o consolidada y poco mutable)</a:t>
            </a:r>
          </a:p>
          <a:p>
            <a:pPr>
              <a:lnSpc>
                <a:spcPct val="150000"/>
              </a:lnSpc>
            </a:pPr>
            <a:endParaRPr lang="es-AR" sz="2000" dirty="0" smtClean="0"/>
          </a:p>
          <a:p>
            <a:pPr>
              <a:lnSpc>
                <a:spcPct val="150000"/>
              </a:lnSpc>
              <a:buNone/>
            </a:pPr>
            <a:endParaRPr lang="es-AR" sz="2000" dirty="0" smtClean="0"/>
          </a:p>
          <a:p>
            <a:pPr>
              <a:buNone/>
            </a:pPr>
            <a:endParaRPr lang="es-A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518</Words>
  <Application>Microsoft Office PowerPoint</Application>
  <PresentationFormat>Presentación en pantalla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Civil</vt:lpstr>
      <vt:lpstr>Articulaciones entre las políticas de formación continua y las trayectorias de los formadores de la Ciudad Autónoma de Buenos Aires.  Análisis preliminar de la muestra</vt:lpstr>
      <vt:lpstr>Las trayectorias de los formadores</vt:lpstr>
      <vt:lpstr>Las trayectorias de los formadores</vt:lpstr>
      <vt:lpstr>Las trayectorias de los formadores</vt:lpstr>
      <vt:lpstr>Las trayectorias de los formadores</vt:lpstr>
      <vt:lpstr>Las trayectorias de los formadores</vt:lpstr>
      <vt:lpstr>Las políticas de formación</vt:lpstr>
      <vt:lpstr>Las políticas de formación</vt:lpstr>
      <vt:lpstr>Los formadores y las políticas de desarrollo profesional</vt:lpstr>
      <vt:lpstr>Mariano Alejandro Alu  marianoalu@gmail.com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Articulaciones entre las políticas de formación continua y las trayectorias de los formadores de la Ciudad Autónoma de Buenos Aires.  Análisis preliminar de la muestra</dc:title>
  <dc:creator>Mariano</dc:creator>
  <cp:lastModifiedBy>richard</cp:lastModifiedBy>
  <cp:revision>6</cp:revision>
  <dcterms:created xsi:type="dcterms:W3CDTF">2015-09-29T10:48:33Z</dcterms:created>
  <dcterms:modified xsi:type="dcterms:W3CDTF">2015-09-30T18:13:13Z</dcterms:modified>
</cp:coreProperties>
</file>