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68" r:id="rId3"/>
    <p:sldId id="272" r:id="rId4"/>
    <p:sldId id="276" r:id="rId5"/>
    <p:sldId id="273" r:id="rId6"/>
    <p:sldId id="261" r:id="rId7"/>
    <p:sldId id="270" r:id="rId8"/>
    <p:sldId id="259" r:id="rId9"/>
    <p:sldId id="262" r:id="rId10"/>
    <p:sldId id="274" r:id="rId11"/>
    <p:sldId id="263" r:id="rId12"/>
    <p:sldId id="264" r:id="rId13"/>
    <p:sldId id="275" r:id="rId14"/>
    <p:sldId id="265" r:id="rId15"/>
    <p:sldId id="266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94615" autoAdjust="0"/>
  </p:normalViewPr>
  <p:slideViewPr>
    <p:cSldViewPr>
      <p:cViewPr varScale="1">
        <p:scale>
          <a:sx n="41" d="100"/>
          <a:sy n="41" d="100"/>
        </p:scale>
        <p:origin x="-6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3B73E0F-A8BF-4933-A362-C6E5EB42A858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E22E3B-2B04-4E4D-9C16-6EB1198C1F7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3E0F-A8BF-4933-A362-C6E5EB42A858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2E3B-2B04-4E4D-9C16-6EB1198C1F7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3B73E0F-A8BF-4933-A362-C6E5EB42A858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AE22E3B-2B04-4E4D-9C16-6EB1198C1F7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3E0F-A8BF-4933-A362-C6E5EB42A858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2E3B-2B04-4E4D-9C16-6EB1198C1F7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3E0F-A8BF-4933-A362-C6E5EB42A858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E22E3B-2B04-4E4D-9C16-6EB1198C1F71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3E0F-A8BF-4933-A362-C6E5EB42A858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AE22E3B-2B04-4E4D-9C16-6EB1198C1F71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3B73E0F-A8BF-4933-A362-C6E5EB42A858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E22E3B-2B04-4E4D-9C16-6EB1198C1F71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3B73E0F-A8BF-4933-A362-C6E5EB42A858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E22E3B-2B04-4E4D-9C16-6EB1198C1F71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AR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3E0F-A8BF-4933-A362-C6E5EB42A858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E22E3B-2B04-4E4D-9C16-6EB1198C1F7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3E0F-A8BF-4933-A362-C6E5EB42A858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E22E3B-2B04-4E4D-9C16-6EB1198C1F7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3E0F-A8BF-4933-A362-C6E5EB42A858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E22E3B-2B04-4E4D-9C16-6EB1198C1F71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3B73E0F-A8BF-4933-A362-C6E5EB42A858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AE22E3B-2B04-4E4D-9C16-6EB1198C1F71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B73E0F-A8BF-4933-A362-C6E5EB42A858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AE22E3B-2B04-4E4D-9C16-6EB1198C1F7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660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>Dispositivos y prácticas inclusivas en escuelas secundarias.</a:t>
            </a:r>
            <a:endParaRPr lang="es-AR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Miradas y representaciones en torno a los estudiantes desde los equipos directivos.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>
            <a:normAutofit/>
          </a:bodyPr>
          <a:lstStyle/>
          <a:p>
            <a:pPr algn="l"/>
            <a:r>
              <a:rPr lang="es-AR" sz="3600" b="1" dirty="0" smtClean="0"/>
              <a:t>La función y el sentido de la escuela</a:t>
            </a:r>
            <a:endParaRPr lang="es-AR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29600" cy="4752528"/>
          </a:xfrm>
        </p:spPr>
        <p:txBody>
          <a:bodyPr>
            <a:normAutofit/>
          </a:bodyPr>
          <a:lstStyle/>
          <a:p>
            <a:endParaRPr lang="es-AR" sz="2800" dirty="0" smtClean="0"/>
          </a:p>
          <a:p>
            <a:r>
              <a:rPr lang="es-AR" sz="2800" dirty="0" smtClean="0"/>
              <a:t> Ejes de problematización: propuestas de enseñanza de los docentes  y el rendimiento de los alumnos y acreditación de los aprendizajes.</a:t>
            </a:r>
          </a:p>
          <a:p>
            <a:r>
              <a:rPr lang="es-AR" sz="2800" dirty="0" smtClean="0"/>
              <a:t>Interpretación de las dificultades de la escuela para sostener la escolarización por características del estudiantado.</a:t>
            </a:r>
          </a:p>
          <a:p>
            <a:r>
              <a:rPr lang="es-AR" sz="2800" dirty="0" smtClean="0"/>
              <a:t>Poca visualización del formato y la dinámica, así como de las condiciones laborales  institucionales como obstáculo para la inclusión.</a:t>
            </a:r>
          </a:p>
          <a:p>
            <a:endParaRPr lang="es-AR" sz="2800" dirty="0" smtClean="0"/>
          </a:p>
          <a:p>
            <a:endParaRPr lang="es-AR" sz="2800" dirty="0"/>
          </a:p>
          <a:p>
            <a:pPr>
              <a:buNone/>
            </a:pP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AR" sz="3600" b="1" dirty="0" smtClean="0"/>
              <a:t>Enseñar y aprender en la escuela</a:t>
            </a:r>
            <a:endParaRPr lang="es-AR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AR" sz="2800" dirty="0" smtClean="0"/>
              <a:t>Propuestas áulicas desactualizadas, aburridas y verbalistas</a:t>
            </a:r>
          </a:p>
          <a:p>
            <a:r>
              <a:rPr lang="es-AR" sz="2800" dirty="0" smtClean="0"/>
              <a:t>Desentendimiento de los docentes respecto a los bajos resultados de aprendizaje</a:t>
            </a:r>
          </a:p>
          <a:p>
            <a:r>
              <a:rPr lang="es-AR" sz="2800" dirty="0" smtClean="0"/>
              <a:t>Hincapié en  la reconfiguración del vinculo institucional ; menor avances en la redefinición de la dinámica escolar e involucramiento del resto de los adultos de la institución</a:t>
            </a:r>
          </a:p>
          <a:p>
            <a:r>
              <a:rPr lang="es-AR" sz="2800" dirty="0" smtClean="0"/>
              <a:t>Tensiones en la distribución del poder y la participación en la escuela </a:t>
            </a:r>
            <a:endParaRPr lang="es-AR" sz="2800" dirty="0"/>
          </a:p>
          <a:p>
            <a:pPr>
              <a:buNone/>
            </a:pP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400" b="1" dirty="0" smtClean="0"/>
              <a:t>Nuevos dispositivos en la vida escolar</a:t>
            </a:r>
            <a:endParaRPr lang="es-AR" sz="3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s-AR" sz="2800" dirty="0" smtClean="0"/>
          </a:p>
          <a:p>
            <a:r>
              <a:rPr lang="es-AR" sz="2800" dirty="0" smtClean="0"/>
              <a:t>Frente a los bajos resultados en los aprendizajes de muchos de los alumnos, surgen alternativas que flexibilizan  o generan otros espacios o propuestas para abordar la dificultad.</a:t>
            </a:r>
          </a:p>
          <a:p>
            <a:r>
              <a:rPr lang="es-AR" sz="2800" dirty="0" smtClean="0"/>
              <a:t>Así encontramos, por ejemplo: destinar módulos del Plan Mejora Institucional a fortalecer a estudiantes en las materias curriculares; creación de un curso vespertino donde asisten estudiantes en riesgo de abandono; elaboración proyectos que ponen en tensión y cuestionan la </a:t>
            </a:r>
            <a:r>
              <a:rPr lang="es-AR" sz="2800" dirty="0" err="1" smtClean="0"/>
              <a:t>repitencia</a:t>
            </a:r>
            <a:r>
              <a:rPr lang="es-AR" sz="2800" dirty="0" smtClean="0"/>
              <a:t>.</a:t>
            </a:r>
          </a:p>
          <a:p>
            <a:r>
              <a:rPr lang="es-AR" sz="2800" dirty="0" smtClean="0"/>
              <a:t>Generan tensiones en torno a las prácticas instaladas.</a:t>
            </a: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b="1" dirty="0" smtClean="0"/>
              <a:t>Preocupaciones</a:t>
            </a:r>
            <a:endParaRPr lang="es-AR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es-AR" dirty="0" smtClean="0"/>
          </a:p>
          <a:p>
            <a:r>
              <a:rPr lang="es-AR" dirty="0" smtClean="0"/>
              <a:t>Centrar las dificultades en los comportamientos y características de los sujetos.</a:t>
            </a:r>
          </a:p>
          <a:p>
            <a:r>
              <a:rPr lang="es-AR" dirty="0" smtClean="0"/>
              <a:t>Fortalecer solo el lugar de los estudiantes en la escuela que, si bien favorece una redistribución del poder, deja fuera del proyecto a los docentes</a:t>
            </a:r>
          </a:p>
          <a:p>
            <a:r>
              <a:rPr lang="es-AR" dirty="0" smtClean="0"/>
              <a:t>Generar alternativas que sedimenten circuitos diferenciados para “quienes no pueden” sin mirar las condiciones de escolaridad propuestas.</a:t>
            </a:r>
          </a:p>
          <a:p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b="1" dirty="0" smtClean="0"/>
              <a:t>Para continuar pensando…</a:t>
            </a:r>
            <a:endParaRPr lang="es-AR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sz="2800" dirty="0" smtClean="0"/>
              <a:t>¿Cómo avanzar en el análisis de los formatos escolares, sus posibilidades y  limitaciones, en relación a los propósitos de la escuela secundaria?</a:t>
            </a:r>
          </a:p>
          <a:p>
            <a:endParaRPr lang="es-AR" sz="2800" dirty="0"/>
          </a:p>
          <a:p>
            <a:r>
              <a:rPr lang="es-AR" sz="2800" dirty="0" smtClean="0"/>
              <a:t>Profundizar la indagación y análisis de material empírico desde el convencimiento  que la puesta en marcha de diferentes estrategias  y modos de concebir la escuela secundaria podrán hacer de ella un espacio que sea obligatorio transitar por las prácticas  significativas y </a:t>
            </a:r>
            <a:r>
              <a:rPr lang="es-AR" sz="2800" dirty="0" err="1" smtClean="0"/>
              <a:t>subjetivantes</a:t>
            </a:r>
            <a:r>
              <a:rPr lang="es-AR" sz="2800" dirty="0" smtClean="0"/>
              <a:t> que allí se crean y recrean.</a:t>
            </a: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s-AR" dirty="0"/>
          </a:p>
          <a:p>
            <a:pPr algn="r">
              <a:buNone/>
            </a:pPr>
            <a:r>
              <a:rPr lang="es-AR" sz="2800" smtClean="0"/>
              <a:t>Directora: Luisa </a:t>
            </a:r>
            <a:r>
              <a:rPr lang="es-AR" sz="2800" dirty="0" smtClean="0"/>
              <a:t>Vecino (ISFD 21-UNTREF-FLACSO)</a:t>
            </a:r>
          </a:p>
          <a:p>
            <a:pPr algn="r">
              <a:buNone/>
            </a:pPr>
            <a:r>
              <a:rPr lang="es-AR" sz="2800" dirty="0" smtClean="0"/>
              <a:t>Adriana Jácome (ISFD N° 21/ ISP “JVG”)</a:t>
            </a:r>
          </a:p>
          <a:p>
            <a:pPr algn="r">
              <a:buNone/>
            </a:pPr>
            <a:r>
              <a:rPr lang="es-AR" sz="2800" dirty="0" smtClean="0"/>
              <a:t>Mariana Noguera  (ISFD 21)</a:t>
            </a:r>
          </a:p>
          <a:p>
            <a:pPr algn="r">
              <a:buNone/>
            </a:pPr>
            <a:r>
              <a:rPr lang="es-AR" sz="2800" dirty="0" smtClean="0"/>
              <a:t>Sofía </a:t>
            </a:r>
            <a:r>
              <a:rPr lang="es-AR" sz="2800" dirty="0" err="1" smtClean="0"/>
              <a:t>Boero</a:t>
            </a:r>
            <a:r>
              <a:rPr lang="es-AR" sz="2800" dirty="0" smtClean="0"/>
              <a:t> (ISFD 21)</a:t>
            </a:r>
          </a:p>
          <a:p>
            <a:pPr algn="r">
              <a:buNone/>
            </a:pPr>
            <a:r>
              <a:rPr lang="es-AR" sz="2800" dirty="0" err="1" smtClean="0"/>
              <a:t>Yazmín</a:t>
            </a:r>
            <a:r>
              <a:rPr lang="es-AR" sz="2800" dirty="0" smtClean="0"/>
              <a:t> Ortiz (Estudiante </a:t>
            </a:r>
            <a:r>
              <a:rPr lang="es-AR" sz="2800" dirty="0" err="1" smtClean="0"/>
              <a:t>Pf.</a:t>
            </a:r>
            <a:r>
              <a:rPr lang="es-AR" sz="2800" dirty="0" smtClean="0"/>
              <a:t> Historia)</a:t>
            </a:r>
          </a:p>
          <a:p>
            <a:pPr algn="r">
              <a:buNone/>
            </a:pPr>
            <a:r>
              <a:rPr lang="es-AR" sz="2800" dirty="0" smtClean="0"/>
              <a:t>Gisela Ceballos (Estudiante </a:t>
            </a:r>
            <a:r>
              <a:rPr lang="es-AR" sz="2800" dirty="0" err="1" smtClean="0"/>
              <a:t>Pf.</a:t>
            </a:r>
            <a:r>
              <a:rPr lang="es-AR" sz="2800" dirty="0" smtClean="0"/>
              <a:t> Inglés)</a:t>
            </a:r>
          </a:p>
          <a:p>
            <a:pPr algn="r">
              <a:buNone/>
            </a:pPr>
            <a:r>
              <a:rPr lang="es-AR" sz="2800" dirty="0" smtClean="0"/>
              <a:t>Santiago Ávalos </a:t>
            </a:r>
            <a:r>
              <a:rPr lang="es-AR" sz="2800" dirty="0" err="1" smtClean="0"/>
              <a:t>Algisi</a:t>
            </a:r>
            <a:r>
              <a:rPr lang="es-AR" sz="2800" dirty="0" smtClean="0"/>
              <a:t> (Estudiante </a:t>
            </a:r>
            <a:r>
              <a:rPr lang="es-AR" sz="2800" dirty="0" err="1" smtClean="0"/>
              <a:t>Pf.</a:t>
            </a:r>
            <a:r>
              <a:rPr lang="es-AR" sz="2800" dirty="0" smtClean="0"/>
              <a:t> Filosofía)</a:t>
            </a:r>
          </a:p>
          <a:p>
            <a:pPr algn="r">
              <a:buNone/>
            </a:pPr>
            <a:endParaRPr lang="es-AR" sz="2800" dirty="0"/>
          </a:p>
          <a:p>
            <a:pPr algn="r">
              <a:buNone/>
            </a:pPr>
            <a:endParaRPr lang="es-AR" sz="2800" dirty="0" smtClean="0"/>
          </a:p>
          <a:p>
            <a:pPr algn="r">
              <a:buNone/>
            </a:pPr>
            <a:endParaRPr lang="es-A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1371600" y="2924944"/>
            <a:ext cx="7123113" cy="331236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AR" b="1" i="1" dirty="0" smtClean="0"/>
              <a:t>“La inclusión en la escuela secundaria: miradas y construcciones en torno a las trayectorias escolares de los y las jóvenes de sectores populares en el distrito de Moreno” </a:t>
            </a:r>
          </a:p>
          <a:p>
            <a:pPr algn="ctr"/>
            <a:endParaRPr lang="es-AR" b="1" i="1" dirty="0" smtClean="0"/>
          </a:p>
          <a:p>
            <a:r>
              <a:rPr lang="es-AR" b="1" i="1" dirty="0" smtClean="0"/>
              <a:t>ISFD N° 21 “Dr. Ricardo Rojas” – Moreno</a:t>
            </a:r>
          </a:p>
          <a:p>
            <a:pPr algn="ctr"/>
            <a:r>
              <a:rPr lang="es-AR" b="1" i="1" dirty="0" smtClean="0"/>
              <a:t>INFD – Convocatoria 2013</a:t>
            </a:r>
            <a:r>
              <a:rPr lang="es-AR" sz="2400" dirty="0" smtClean="0"/>
              <a:t/>
            </a:r>
            <a:br>
              <a:rPr lang="es-AR" sz="2400" dirty="0" smtClean="0"/>
            </a:b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Proyecto de investigación 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b="1" dirty="0" smtClean="0"/>
              <a:t>Nuestra investigación</a:t>
            </a:r>
            <a:endParaRPr lang="es-AR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AR" dirty="0" smtClean="0"/>
              <a:t>	</a:t>
            </a:r>
          </a:p>
          <a:p>
            <a:pPr algn="just">
              <a:buNone/>
            </a:pPr>
            <a:r>
              <a:rPr lang="es-AR" sz="3500" dirty="0" smtClean="0"/>
              <a:t>	</a:t>
            </a:r>
            <a:r>
              <a:rPr lang="es-AR" sz="2800" dirty="0" smtClean="0"/>
              <a:t>Indagamos acerca de las prácticas institucionales que propician la inclusión educativa y tensionan el formato escolar tradicional, recuperando las voces de docentes, estudiantes y directivos.</a:t>
            </a:r>
          </a:p>
          <a:p>
            <a:pPr algn="just">
              <a:buNone/>
            </a:pPr>
            <a:endParaRPr lang="es-AR" sz="2800" dirty="0" smtClean="0"/>
          </a:p>
          <a:p>
            <a:pPr algn="just">
              <a:buNone/>
            </a:pPr>
            <a:r>
              <a:rPr lang="es-AR" sz="2800" dirty="0" smtClean="0"/>
              <a:t>	Presentaremos aquí </a:t>
            </a:r>
            <a:r>
              <a:rPr lang="es-AR" sz="2800" b="1" dirty="0" smtClean="0"/>
              <a:t>resultados preliminares </a:t>
            </a:r>
            <a:r>
              <a:rPr lang="es-AR" sz="2800" dirty="0" smtClean="0"/>
              <a:t>en relación a cómo los equipos directivos describen y caracterizan a sus escuelas y a los y las jóvenes que asisten a ellas. (Informe final en proceso de escritura)</a:t>
            </a:r>
          </a:p>
          <a:p>
            <a:pPr algn="just">
              <a:buNone/>
            </a:pPr>
            <a:r>
              <a:rPr lang="es-AR" sz="2800" dirty="0" smtClean="0"/>
              <a:t>	</a:t>
            </a: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2800" dirty="0" smtClean="0"/>
              <a:t/>
            </a:r>
            <a:br>
              <a:rPr lang="es-AR" sz="2800" dirty="0" smtClean="0"/>
            </a:br>
            <a:r>
              <a:rPr lang="es-AR" sz="3600" b="1" dirty="0" smtClean="0"/>
              <a:t>Como punto de partida…</a:t>
            </a:r>
            <a:r>
              <a:rPr lang="es-AR" sz="2800" b="1" dirty="0"/>
              <a:t/>
            </a:r>
            <a:br>
              <a:rPr lang="es-AR" sz="2800" b="1" dirty="0"/>
            </a:br>
            <a:endParaRPr lang="es-AR" sz="2800" b="1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s-AR" sz="2800" dirty="0" smtClean="0"/>
              <a:t>Obligatoriedad de la Escuela Secundaria hoy, a partir de la Ley Nacional de Educación .</a:t>
            </a:r>
          </a:p>
          <a:p>
            <a:pPr>
              <a:buNone/>
            </a:pPr>
            <a:endParaRPr lang="es-AR" sz="2800" dirty="0" smtClean="0"/>
          </a:p>
          <a:p>
            <a:pPr>
              <a:buFont typeface="Wingdings" pitchFamily="2" charset="2"/>
              <a:buChar char="§"/>
            </a:pPr>
            <a:r>
              <a:rPr lang="es-AR" sz="2800" dirty="0" smtClean="0"/>
              <a:t>Incorporación de sectores populares a las aulas (Primera generación de estudiantes secundarios)</a:t>
            </a:r>
          </a:p>
          <a:p>
            <a:pPr>
              <a:buNone/>
            </a:pPr>
            <a:endParaRPr lang="es-AR" sz="2800" dirty="0" smtClean="0"/>
          </a:p>
          <a:p>
            <a:pPr>
              <a:buFont typeface="Wingdings" pitchFamily="2" charset="2"/>
              <a:buChar char="§"/>
            </a:pPr>
            <a:r>
              <a:rPr lang="es-AR" sz="2800" dirty="0" smtClean="0"/>
              <a:t>¿Qué sucede en las escuelas cuando los estudiantes que llegan son otros?</a:t>
            </a:r>
          </a:p>
          <a:p>
            <a:pPr>
              <a:buFont typeface="Wingdings" pitchFamily="2" charset="2"/>
              <a:buChar char="§"/>
            </a:pPr>
            <a:endParaRPr lang="es-AR" sz="2800" dirty="0"/>
          </a:p>
          <a:p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b="1" dirty="0" smtClean="0"/>
              <a:t>Las escuelas seleccionadas</a:t>
            </a:r>
            <a:endParaRPr lang="es-AR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568952" cy="4495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AR" dirty="0" smtClean="0"/>
              <a:t>	</a:t>
            </a:r>
            <a:r>
              <a:rPr lang="es-AR" sz="3300" dirty="0" smtClean="0"/>
              <a:t>Se seleccionaron cuatro escuelas secundarias con diversas trayectorias  y ubicaciones geográficas: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Una de ellas en zona céntrica;</a:t>
            </a:r>
          </a:p>
          <a:p>
            <a:r>
              <a:rPr lang="es-AR" dirty="0" smtClean="0"/>
              <a:t>Otra ubicada en un barrio de pobreza estructural;</a:t>
            </a:r>
          </a:p>
          <a:p>
            <a:r>
              <a:rPr lang="es-AR" dirty="0" smtClean="0"/>
              <a:t>Una tercera de reciente creación  de jornada completa, también ubicada en un barrio periférico;</a:t>
            </a:r>
          </a:p>
          <a:p>
            <a:r>
              <a:rPr lang="es-AR" dirty="0" smtClean="0"/>
              <a:t>Y una última escuela ubicada en zona céntrica, ex escuela nacional;</a:t>
            </a:r>
          </a:p>
          <a:p>
            <a:endParaRPr lang="es-AR" dirty="0" smtClean="0"/>
          </a:p>
          <a:p>
            <a:pPr>
              <a:buNone/>
            </a:pPr>
            <a:r>
              <a:rPr lang="es-AR" sz="3300" dirty="0" smtClean="0"/>
              <a:t>	Todas ellas con recorridos vinculados  a pensar la inclusión y la permanencia de sus estudiantes.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b="1" dirty="0" smtClean="0"/>
              <a:t>Algunos conceptos centrales</a:t>
            </a:r>
            <a:endParaRPr lang="es-AR" sz="3600" b="1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AR" sz="2800" dirty="0" smtClean="0"/>
              <a:t>Capital cultural (</a:t>
            </a:r>
            <a:r>
              <a:rPr lang="es-AR" sz="2800" dirty="0" err="1" smtClean="0"/>
              <a:t>Bourdieu</a:t>
            </a:r>
            <a:r>
              <a:rPr lang="es-AR" sz="2800" dirty="0" smtClean="0"/>
              <a:t>, 2007)</a:t>
            </a:r>
          </a:p>
          <a:p>
            <a:pPr>
              <a:lnSpc>
                <a:spcPct val="150000"/>
              </a:lnSpc>
            </a:pPr>
            <a:r>
              <a:rPr lang="es-AR" sz="2800" dirty="0" smtClean="0"/>
              <a:t>Representaciones sociales (Moscovici,1979)</a:t>
            </a:r>
          </a:p>
          <a:p>
            <a:pPr>
              <a:lnSpc>
                <a:spcPct val="150000"/>
              </a:lnSpc>
            </a:pPr>
            <a:r>
              <a:rPr lang="es-AR" sz="2800" dirty="0" smtClean="0"/>
              <a:t>Programa institucional moderno (</a:t>
            </a:r>
            <a:r>
              <a:rPr lang="es-AR" sz="2800" dirty="0" err="1" smtClean="0"/>
              <a:t>Dubet</a:t>
            </a:r>
            <a:r>
              <a:rPr lang="es-AR" sz="2800" dirty="0" smtClean="0"/>
              <a:t>, 2006)</a:t>
            </a:r>
          </a:p>
          <a:p>
            <a:pPr>
              <a:lnSpc>
                <a:spcPct val="150000"/>
              </a:lnSpc>
            </a:pPr>
            <a:r>
              <a:rPr lang="es-AR" sz="2800" dirty="0" smtClean="0"/>
              <a:t>Régimen Académico (Baquero, 2007) </a:t>
            </a:r>
          </a:p>
          <a:p>
            <a:pPr>
              <a:lnSpc>
                <a:spcPct val="150000"/>
              </a:lnSpc>
            </a:pPr>
            <a:r>
              <a:rPr lang="es-AR" sz="2800" dirty="0" smtClean="0"/>
              <a:t>Trayectoria escolares (</a:t>
            </a:r>
            <a:r>
              <a:rPr lang="es-AR" sz="2800" dirty="0" err="1" smtClean="0"/>
              <a:t>Terigi</a:t>
            </a:r>
            <a:r>
              <a:rPr lang="es-AR" sz="2800" dirty="0" smtClean="0"/>
              <a:t>, 2007)</a:t>
            </a:r>
          </a:p>
          <a:p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b="1" dirty="0" smtClean="0"/>
              <a:t>La voz de los Directores</a:t>
            </a:r>
            <a:endParaRPr lang="es-AR" sz="40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s-AR" sz="2000" dirty="0" smtClean="0"/>
              <a:t>Cuestiones</a:t>
            </a:r>
          </a:p>
          <a:p>
            <a:r>
              <a:rPr lang="es-AR" sz="2000" dirty="0" smtClean="0"/>
              <a:t>  que </a:t>
            </a:r>
          </a:p>
          <a:p>
            <a:r>
              <a:rPr lang="es-AR" sz="2000" dirty="0" smtClean="0"/>
              <a:t>indagamos</a:t>
            </a:r>
          </a:p>
          <a:p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sz="3200" b="1" dirty="0" smtClean="0"/>
              <a:t>Representaciones respecto de los jóvenes y la escuela</a:t>
            </a:r>
          </a:p>
          <a:p>
            <a:r>
              <a:rPr lang="es-AR" sz="3200" b="1" dirty="0" smtClean="0"/>
              <a:t>La función y el sentido de la escuela</a:t>
            </a:r>
          </a:p>
          <a:p>
            <a:r>
              <a:rPr lang="es-AR" sz="3200" b="1" dirty="0" smtClean="0"/>
              <a:t>Enseñar y aprender en la escuela</a:t>
            </a:r>
          </a:p>
          <a:p>
            <a:r>
              <a:rPr lang="es-AR" sz="3200" b="1" dirty="0" smtClean="0"/>
              <a:t>Nuevos dispositivos en la vida escolar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2800" b="1" dirty="0" smtClean="0"/>
              <a:t/>
            </a:r>
            <a:br>
              <a:rPr lang="es-AR" sz="2800" b="1" dirty="0" smtClean="0"/>
            </a:br>
            <a:r>
              <a:rPr lang="es-AR" sz="3600" b="1" dirty="0" smtClean="0"/>
              <a:t>Representaciones respecto de los jóvenes y la escuela</a:t>
            </a:r>
            <a:r>
              <a:rPr lang="es-AR" sz="2800" b="1" dirty="0" smtClean="0"/>
              <a:t/>
            </a:r>
            <a:br>
              <a:rPr lang="es-AR" sz="2800" b="1" dirty="0" smtClean="0"/>
            </a:br>
            <a:endParaRPr lang="es-AR" sz="2800" b="1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219256" cy="46085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s-AR" sz="2800" dirty="0" smtClean="0"/>
          </a:p>
          <a:p>
            <a:r>
              <a:rPr lang="es-AR" sz="2800" dirty="0" smtClean="0"/>
              <a:t>Valoraciones muy positivas respecto de sus estudiantes  y respecto del vínculo que estos jóvenes tienen con la escuela.</a:t>
            </a:r>
          </a:p>
          <a:p>
            <a:pPr>
              <a:buNone/>
            </a:pPr>
            <a:endParaRPr lang="es-AR" sz="2800" dirty="0" smtClean="0"/>
          </a:p>
          <a:p>
            <a:r>
              <a:rPr lang="es-AR" sz="2800" dirty="0" smtClean="0"/>
              <a:t>Las instituciones que conducen ofrecen , por fuera del formato tradicional, variedad de actividades y propuestas relacionadas al interés de los jóvenes y a la pertenencia con la escuela.</a:t>
            </a:r>
          </a:p>
          <a:p>
            <a:endParaRPr lang="es-AR" sz="2800" dirty="0" smtClean="0"/>
          </a:p>
          <a:p>
            <a:r>
              <a:rPr lang="es-AR" sz="2800" dirty="0" smtClean="0"/>
              <a:t>Mirada compensatoria y </a:t>
            </a:r>
            <a:r>
              <a:rPr lang="es-AR" sz="2800" dirty="0" err="1" smtClean="0"/>
              <a:t>compasional</a:t>
            </a:r>
            <a:r>
              <a:rPr lang="es-AR" sz="2800" dirty="0" smtClean="0"/>
              <a:t>.</a:t>
            </a: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>
            <a:normAutofit/>
          </a:bodyPr>
          <a:lstStyle/>
          <a:p>
            <a:pPr algn="l"/>
            <a:r>
              <a:rPr lang="es-AR" sz="3600" b="1" dirty="0" smtClean="0"/>
              <a:t>La función y el sentido de la escuela</a:t>
            </a:r>
            <a:endParaRPr lang="es-AR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8229600" cy="4536504"/>
          </a:xfrm>
        </p:spPr>
        <p:txBody>
          <a:bodyPr>
            <a:normAutofit/>
          </a:bodyPr>
          <a:lstStyle/>
          <a:p>
            <a:r>
              <a:rPr lang="es-AR" sz="2800" dirty="0" smtClean="0"/>
              <a:t>La pregunta por el sentido de la educación y el lugar de la escuela en la vida de los jóvenes de los sectores populares.</a:t>
            </a:r>
          </a:p>
          <a:p>
            <a:endParaRPr lang="es-AR" sz="2800" dirty="0" smtClean="0"/>
          </a:p>
          <a:p>
            <a:r>
              <a:rPr lang="es-AR" sz="2800" dirty="0" smtClean="0"/>
              <a:t>Preocupación por los saberes que la escuela efectivamente transmite y las herramientas que construyen a lo largo del trayecto escolar</a:t>
            </a:r>
          </a:p>
          <a:p>
            <a:endParaRPr lang="es-AR" sz="2800" dirty="0" smtClean="0"/>
          </a:p>
          <a:p>
            <a:pPr>
              <a:buNone/>
            </a:pPr>
            <a:endParaRPr lang="es-AR" sz="2800" dirty="0"/>
          </a:p>
          <a:p>
            <a:pPr>
              <a:buNone/>
            </a:pP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1981</TotalTime>
  <Words>715</Words>
  <Application>Microsoft Office PowerPoint</Application>
  <PresentationFormat>Presentación en pantalla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Intermedio</vt:lpstr>
      <vt:lpstr>Dispositivos y prácticas inclusivas en escuelas secundarias.</vt:lpstr>
      <vt:lpstr> Proyecto de investigación  </vt:lpstr>
      <vt:lpstr>Nuestra investigación</vt:lpstr>
      <vt:lpstr> Como punto de partida… </vt:lpstr>
      <vt:lpstr>Las escuelas seleccionadas</vt:lpstr>
      <vt:lpstr>Algunos conceptos centrales</vt:lpstr>
      <vt:lpstr>La voz de los Directores</vt:lpstr>
      <vt:lpstr> Representaciones respecto de los jóvenes y la escuela </vt:lpstr>
      <vt:lpstr>La función y el sentido de la escuela</vt:lpstr>
      <vt:lpstr>La función y el sentido de la escuela</vt:lpstr>
      <vt:lpstr>Enseñar y aprender en la escuela</vt:lpstr>
      <vt:lpstr>Nuevos dispositivos en la vida escolar</vt:lpstr>
      <vt:lpstr>Preocupaciones</vt:lpstr>
      <vt:lpstr>Para continuar pensando…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y prácticas inclusivas en escuelas secundarias.</dc:title>
  <dc:creator>27217158805</dc:creator>
  <cp:lastModifiedBy>richard</cp:lastModifiedBy>
  <cp:revision>60</cp:revision>
  <dcterms:created xsi:type="dcterms:W3CDTF">2014-11-30T22:33:22Z</dcterms:created>
  <dcterms:modified xsi:type="dcterms:W3CDTF">2015-09-30T18:11:48Z</dcterms:modified>
</cp:coreProperties>
</file>